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1" r:id="rId2"/>
    <p:sldId id="292" r:id="rId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orgia Varisco" initials="GV" lastIdx="10" clrIdx="0">
    <p:extLst>
      <p:ext uri="{19B8F6BF-5375-455C-9EA6-DF929625EA0E}">
        <p15:presenceInfo xmlns:p15="http://schemas.microsoft.com/office/powerpoint/2012/main" userId="S-1-5-21-889838981-920820592-1903951286-798776" providerId="AD"/>
      </p:ext>
    </p:extLst>
  </p:cmAuthor>
  <p:cmAuthor id="2" name="Besan AbdelQader" initials="BA" lastIdx="3" clrIdx="1">
    <p:extLst>
      <p:ext uri="{19B8F6BF-5375-455C-9EA6-DF929625EA0E}">
        <p15:presenceInfo xmlns:p15="http://schemas.microsoft.com/office/powerpoint/2012/main" userId="S-1-5-21-889838981-920820592-1903951286-88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4133" autoAdjust="0"/>
  </p:normalViewPr>
  <p:slideViewPr>
    <p:cSldViewPr>
      <p:cViewPr varScale="1">
        <p:scale>
          <a:sx n="57" d="100"/>
          <a:sy n="57" d="100"/>
        </p:scale>
        <p:origin x="1014" y="72"/>
      </p:cViewPr>
      <p:guideLst>
        <p:guide orient="horz" pos="2160"/>
        <p:guide pos="2880"/>
      </p:guideLst>
    </p:cSldViewPr>
  </p:slideViewPr>
  <p:notesTextViewPr>
    <p:cViewPr>
      <p:scale>
        <a:sx n="1" d="1"/>
        <a:sy n="1" d="1"/>
      </p:scale>
      <p:origin x="0" y="0"/>
    </p:cViewPr>
  </p:notesTextViewPr>
  <p:notesViewPr>
    <p:cSldViewPr>
      <p:cViewPr varScale="1">
        <p:scale>
          <a:sx n="57" d="100"/>
          <a:sy n="57" d="100"/>
        </p:scale>
        <p:origin x="198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A0941E5-26AB-4F12-947D-6B931791E3FD}" type="datetimeFigureOut">
              <a:rPr lang="en-US" smtClean="0"/>
              <a:t>10/16/2017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0596C-439F-4CBF-A536-CF0B8F34F910}" type="slidenum">
              <a:rPr lang="en-US" smtClean="0"/>
              <a:t>‹#›</a:t>
            </a:fld>
            <a:endParaRPr lang="en-US"/>
          </a:p>
        </p:txBody>
      </p:sp>
    </p:spTree>
    <p:extLst>
      <p:ext uri="{BB962C8B-B14F-4D97-AF65-F5344CB8AC3E}">
        <p14:creationId xmlns:p14="http://schemas.microsoft.com/office/powerpoint/2010/main" val="13518887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0F92530-E36C-41FF-8F43-596D95DDDE0A}" type="datetimeFigureOut">
              <a:rPr lang="en-US" smtClean="0"/>
              <a:t>10/16/2017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5A96196-E6F9-4B1E-8049-747A1C3BF305}" type="slidenum">
              <a:rPr lang="en-US" smtClean="0"/>
              <a:t>‹#›</a:t>
            </a:fld>
            <a:endParaRPr lang="en-US"/>
          </a:p>
        </p:txBody>
      </p:sp>
    </p:spTree>
    <p:extLst>
      <p:ext uri="{BB962C8B-B14F-4D97-AF65-F5344CB8AC3E}">
        <p14:creationId xmlns:p14="http://schemas.microsoft.com/office/powerpoint/2010/main" val="3500876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Bef>
                <a:spcPts val="450"/>
              </a:spcBef>
            </a:pPr>
            <a:r>
              <a:rPr lang="en-GB" sz="900" b="1" u="sng" dirty="0">
                <a:solidFill>
                  <a:srgbClr val="548DD4"/>
                </a:solidFill>
                <a:latin typeface="Calibri" panose="020F0502020204030204" pitchFamily="34" charset="0"/>
                <a:ea typeface="Calibri" panose="020F0502020204030204" pitchFamily="34" charset="0"/>
                <a:cs typeface="Arial" panose="020B0604020202020204" pitchFamily="34" charset="0"/>
              </a:rPr>
              <a:t>U</a:t>
            </a:r>
            <a:r>
              <a:rPr lang="en-GB" sz="900" b="1" dirty="0">
                <a:solidFill>
                  <a:srgbClr val="548DD4"/>
                </a:solidFill>
                <a:latin typeface="Calibri" panose="020F0502020204030204" pitchFamily="34" charset="0"/>
                <a:ea typeface="Calibri" panose="020F0502020204030204" pitchFamily="34" charset="0"/>
                <a:cs typeface="Arial" panose="020B0604020202020204" pitchFamily="34" charset="0"/>
              </a:rPr>
              <a:t>NICEF Life Skills development</a:t>
            </a:r>
            <a:r>
              <a:rPr lang="en-GB" sz="900" dirty="0">
                <a:solidFill>
                  <a:srgbClr val="548DD4"/>
                </a:solidFill>
                <a:latin typeface="Calibri" panose="020F0502020204030204" pitchFamily="34" charset="0"/>
                <a:ea typeface="Calibri" panose="020F0502020204030204" pitchFamily="34" charset="0"/>
                <a:cs typeface="Arial" panose="020B0604020202020204" pitchFamily="34" charset="0"/>
              </a:rPr>
              <a:t> includes all actions that promote the development of knowledge, abilities, attitudes and values that will enable adolescents and youth to reach their full potential.</a:t>
            </a:r>
            <a:r>
              <a:rPr lang="en-GB" sz="900" baseline="0" dirty="0">
                <a:solidFill>
                  <a:srgbClr val="548DD4"/>
                </a:solidFill>
                <a:latin typeface="Calibri" panose="020F0502020204030204" pitchFamily="34" charset="0"/>
                <a:ea typeface="Calibri" panose="020F0502020204030204" pitchFamily="34" charset="0"/>
                <a:cs typeface="Arial" panose="020B0604020202020204" pitchFamily="34" charset="0"/>
              </a:rPr>
              <a:t> </a:t>
            </a:r>
            <a:r>
              <a:rPr lang="en-GB" sz="900" dirty="0">
                <a:solidFill>
                  <a:srgbClr val="548DD4"/>
                </a:solidFill>
                <a:latin typeface="Calibri" panose="020F0502020204030204" pitchFamily="34" charset="0"/>
                <a:ea typeface="Calibri" panose="020F0502020204030204" pitchFamily="34" charset="0"/>
                <a:cs typeface="Arial" panose="020B0604020202020204" pitchFamily="34" charset="0"/>
              </a:rPr>
              <a:t>Life Skills training is crucial to provide young people with the basic skills for a smooth and constructive transition from childhood to adulthood and to take an active role of responsible citizens and community advocates. </a:t>
            </a:r>
          </a:p>
          <a:p>
            <a:pPr algn="just">
              <a:lnSpc>
                <a:spcPct val="115000"/>
              </a:lnSpc>
              <a:spcBef>
                <a:spcPts val="450"/>
              </a:spcBef>
            </a:pPr>
            <a:endParaRPr lang="en-GB" sz="900" dirty="0">
              <a:solidFill>
                <a:srgbClr val="548DD4"/>
              </a:solidFill>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Bef>
                <a:spcPts val="450"/>
              </a:spcBef>
            </a:pPr>
            <a:r>
              <a:rPr lang="en-GB" sz="900" dirty="0">
                <a:solidFill>
                  <a:srgbClr val="548DD4"/>
                </a:solidFill>
                <a:latin typeface="Calibri" panose="020F0502020204030204" pitchFamily="34" charset="0"/>
                <a:ea typeface="Calibri" panose="020F0502020204030204" pitchFamily="34" charset="0"/>
                <a:cs typeface="Arial" panose="020B0604020202020204" pitchFamily="34" charset="0"/>
              </a:rPr>
              <a:t>UNICEF’s framework</a:t>
            </a:r>
            <a:r>
              <a:rPr lang="en-GB" sz="900" baseline="0" dirty="0">
                <a:solidFill>
                  <a:srgbClr val="548DD4"/>
                </a:solidFill>
                <a:latin typeface="Calibri" panose="020F0502020204030204" pitchFamily="34" charset="0"/>
                <a:ea typeface="Calibri" panose="020F0502020204030204" pitchFamily="34" charset="0"/>
                <a:cs typeface="Arial" panose="020B0604020202020204" pitchFamily="34" charset="0"/>
              </a:rPr>
              <a:t> address life skills in two approaches: one horizontal focusing on four life situations/spheres and one is vertical dimensional focusing on set of skills needed. </a:t>
            </a: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5AB95E1F-0E16-9041-B7F2-F780B1DFEBE7}" type="slidenum">
              <a:rPr lang="en-US" smtClean="0"/>
              <a:t>1</a:t>
            </a:fld>
            <a:endParaRPr lang="en-US"/>
          </a:p>
        </p:txBody>
      </p:sp>
    </p:spTree>
    <p:extLst>
      <p:ext uri="{BB962C8B-B14F-4D97-AF65-F5344CB8AC3E}">
        <p14:creationId xmlns:p14="http://schemas.microsoft.com/office/powerpoint/2010/main" val="1241129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Objective: </a:t>
            </a:r>
            <a:r>
              <a:rPr lang="en-US" sz="1200" b="1" dirty="0">
                <a:solidFill>
                  <a:srgbClr val="548DD4"/>
                </a:solidFill>
                <a:latin typeface="Calibri" panose="020F0502020204030204" pitchFamily="34" charset="0"/>
                <a:ea typeface="Calibri" panose="020F0502020204030204" pitchFamily="34" charset="0"/>
                <a:cs typeface="Arial" panose="020B0604020202020204" pitchFamily="34" charset="0"/>
              </a:rPr>
              <a:t>Economic Development though Improved Employment and Entrepreneurship</a:t>
            </a:r>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Employment skills or getting ready for the life of work </a:t>
            </a:r>
            <a:r>
              <a:rPr lang="en-US" sz="1200" kern="1200" dirty="0">
                <a:solidFill>
                  <a:schemeClr val="tx1"/>
                </a:solidFill>
                <a:effectLst/>
                <a:latin typeface="+mn-lt"/>
                <a:ea typeface="+mn-ea"/>
                <a:cs typeface="+mn-cs"/>
              </a:rPr>
              <a:t>are non-technical skills and competencies that enhance effective and successful participation in the workplace, and help learners to prove that they are not only technically qualified, but they also have the necessary skills to make and maintain the outcomes of successful work.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UNICEF frame demonstrates how to adapt</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skills to different contexts to meet the needs of certain professions, so the framework covers all basic skills of the competencies (eight skills: communication, group work, problem resolution, initiative and entrepreneurial skill, planning and organization, self-management, learning and technology)</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 addition to the requirements of getting ready for work, which were identified recently.</a:t>
            </a:r>
          </a:p>
          <a:p>
            <a:endParaRPr lang="en-US" dirty="0"/>
          </a:p>
        </p:txBody>
      </p:sp>
      <p:sp>
        <p:nvSpPr>
          <p:cNvPr id="4" name="Slide Number Placeholder 3"/>
          <p:cNvSpPr>
            <a:spLocks noGrp="1"/>
          </p:cNvSpPr>
          <p:nvPr>
            <p:ph type="sldNum" sz="quarter" idx="10"/>
          </p:nvPr>
        </p:nvSpPr>
        <p:spPr/>
        <p:txBody>
          <a:bodyPr/>
          <a:lstStyle/>
          <a:p>
            <a:fld id="{45A96196-E6F9-4B1E-8049-747A1C3BF305}" type="slidenum">
              <a:rPr lang="en-US" smtClean="0"/>
              <a:t>2</a:t>
            </a:fld>
            <a:endParaRPr lang="en-US"/>
          </a:p>
        </p:txBody>
      </p:sp>
    </p:spTree>
    <p:extLst>
      <p:ext uri="{BB962C8B-B14F-4D97-AF65-F5344CB8AC3E}">
        <p14:creationId xmlns:p14="http://schemas.microsoft.com/office/powerpoint/2010/main" val="1174771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0E7B928-FF05-4680-B9E6-9CBF46CCBEEC}"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1142285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E7B928-FF05-4680-B9E6-9CBF46CCBEEC}"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4099523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E7B928-FF05-4680-B9E6-9CBF46CCBEEC}"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683867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73D820E-A77B-4CFE-80ED-1ECEB4AF5F49}" type="datetime1">
              <a:rPr lang="en-US" smtClean="0"/>
              <a:t>10/16/2017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E72F2D-B2AC-6244-8A61-4DB2981BEBB5}" type="slidenum">
              <a:rPr lang="en-US" smtClean="0"/>
              <a:pPr/>
              <a:t>‹#›</a:t>
            </a:fld>
            <a:endParaRPr lang="en-US" dirty="0"/>
          </a:p>
        </p:txBody>
      </p:sp>
      <p:sp>
        <p:nvSpPr>
          <p:cNvPr id="6" name="Rectangle 2"/>
          <p:cNvSpPr>
            <a:spLocks noChangeArrowheads="1"/>
          </p:cNvSpPr>
          <p:nvPr userDrawn="1"/>
        </p:nvSpPr>
        <p:spPr bwMode="auto">
          <a:xfrm>
            <a:off x="0" y="0"/>
            <a:ext cx="9144000" cy="1143000"/>
          </a:xfrm>
          <a:prstGeom prst="rect">
            <a:avLst/>
          </a:prstGeom>
          <a:solidFill>
            <a:srgbClr val="0099FF"/>
          </a:solidFill>
          <a:ln w="9525">
            <a:noFill/>
            <a:miter lim="800000"/>
            <a:headEnd/>
            <a:tailEnd/>
          </a:ln>
        </p:spPr>
        <p:txBody>
          <a:bodyPr wrap="none" anchor="ctr">
            <a:prstTxWarp prst="textNoShape">
              <a:avLst/>
            </a:prstTxWarp>
          </a:bodyPr>
          <a:lstStyle/>
          <a:p>
            <a:endParaRPr lang="en-US" sz="760"/>
          </a:p>
        </p:txBody>
      </p:sp>
      <p:sp>
        <p:nvSpPr>
          <p:cNvPr id="7" name="Title 1"/>
          <p:cNvSpPr>
            <a:spLocks noGrp="1"/>
          </p:cNvSpPr>
          <p:nvPr>
            <p:ph type="ctrTitle"/>
          </p:nvPr>
        </p:nvSpPr>
        <p:spPr>
          <a:xfrm>
            <a:off x="579968" y="407990"/>
            <a:ext cx="7772400" cy="506413"/>
          </a:xfrm>
          <a:prstGeom prst="rect">
            <a:avLst/>
          </a:prstGeom>
        </p:spPr>
        <p:txBody>
          <a:bodyPr/>
          <a:lstStyle>
            <a:lvl1pPr algn="l">
              <a:defRPr sz="1575" b="0">
                <a:solidFill>
                  <a:schemeClr val="bg1"/>
                </a:solidFill>
                <a:latin typeface="Arial"/>
                <a:cs typeface="Arial"/>
              </a:defRPr>
            </a:lvl1pPr>
          </a:lstStyle>
          <a:p>
            <a:r>
              <a:rPr lang="en-US" dirty="0"/>
              <a:t>Click to edit Master title style</a:t>
            </a:r>
          </a:p>
        </p:txBody>
      </p:sp>
      <p:sp>
        <p:nvSpPr>
          <p:cNvPr id="8" name="Text Placeholder 10"/>
          <p:cNvSpPr>
            <a:spLocks noGrp="1"/>
          </p:cNvSpPr>
          <p:nvPr>
            <p:ph type="body" sz="quarter" idx="14"/>
          </p:nvPr>
        </p:nvSpPr>
        <p:spPr>
          <a:xfrm>
            <a:off x="579442" y="2362200"/>
            <a:ext cx="7954961" cy="2794000"/>
          </a:xfrm>
          <a:prstGeom prst="rect">
            <a:avLst/>
          </a:prstGeom>
        </p:spPr>
        <p:txBody>
          <a:bodyPr vert="horz"/>
          <a:lstStyle>
            <a:lvl1pPr>
              <a:defRPr sz="1575">
                <a:latin typeface="Arial"/>
                <a:cs typeface="Arial"/>
              </a:defRPr>
            </a:lvl1pPr>
            <a:lvl2pPr>
              <a:defRPr sz="1350">
                <a:latin typeface="Arial"/>
                <a:cs typeface="Arial"/>
              </a:defRPr>
            </a:lvl2pPr>
            <a:lvl3pPr>
              <a:defRPr>
                <a:latin typeface="Arial"/>
                <a:cs typeface="Arial"/>
              </a:defRPr>
            </a:lvl3pPr>
          </a:lstStyle>
          <a:p>
            <a:pPr lvl="0"/>
            <a:r>
              <a:rPr lang="en-US" dirty="0"/>
              <a:t>Click to edit Master text styles</a:t>
            </a:r>
          </a:p>
          <a:p>
            <a:pPr lvl="1"/>
            <a:r>
              <a:rPr lang="en-US" dirty="0"/>
              <a:t>Second level</a:t>
            </a:r>
          </a:p>
        </p:txBody>
      </p:sp>
      <p:sp>
        <p:nvSpPr>
          <p:cNvPr id="12" name="Text Placeholder 11"/>
          <p:cNvSpPr>
            <a:spLocks noGrp="1"/>
          </p:cNvSpPr>
          <p:nvPr>
            <p:ph type="body" sz="quarter" idx="15" hasCustomPrompt="1"/>
          </p:nvPr>
        </p:nvSpPr>
        <p:spPr>
          <a:xfrm>
            <a:off x="579438" y="1665288"/>
            <a:ext cx="7954962" cy="696912"/>
          </a:xfrm>
          <a:prstGeom prst="rect">
            <a:avLst/>
          </a:prstGeom>
        </p:spPr>
        <p:txBody>
          <a:bodyPr vert="horz"/>
          <a:lstStyle>
            <a:lvl1pPr marL="0">
              <a:spcBef>
                <a:spcPts val="0"/>
              </a:spcBef>
              <a:buFontTx/>
              <a:buNone/>
              <a:defRPr sz="1575" b="1">
                <a:latin typeface="Arial"/>
                <a:cs typeface="Arial"/>
              </a:defRPr>
            </a:lvl1pPr>
            <a:lvl2pPr marL="0">
              <a:spcBef>
                <a:spcPts val="0"/>
              </a:spcBef>
              <a:buFontTx/>
              <a:buNone/>
              <a:defRPr sz="1575" b="1">
                <a:latin typeface="Arial"/>
                <a:cs typeface="Arial"/>
              </a:defRPr>
            </a:lvl2pPr>
            <a:lvl3pPr marL="0">
              <a:spcBef>
                <a:spcPts val="0"/>
              </a:spcBef>
              <a:buFontTx/>
              <a:buNone/>
              <a:defRPr sz="1575" b="1">
                <a:latin typeface="Arial"/>
                <a:cs typeface="Arial"/>
              </a:defRPr>
            </a:lvl3pPr>
            <a:lvl4pPr marL="0">
              <a:spcBef>
                <a:spcPts val="0"/>
              </a:spcBef>
              <a:buFontTx/>
              <a:buNone/>
              <a:defRPr sz="1575" b="1">
                <a:latin typeface="Arial"/>
                <a:cs typeface="Arial"/>
              </a:defRPr>
            </a:lvl4pPr>
            <a:lvl5pPr marL="0">
              <a:spcBef>
                <a:spcPts val="0"/>
              </a:spcBef>
              <a:buFontTx/>
              <a:buNone/>
              <a:defRPr sz="1575" b="1">
                <a:latin typeface="Arial"/>
                <a:cs typeface="Arial"/>
              </a:defRPr>
            </a:lvl5pPr>
          </a:lstStyle>
          <a:p>
            <a:pPr lvl="0"/>
            <a:r>
              <a:rPr lang="en-US" dirty="0"/>
              <a:t>Click to add subtitle</a:t>
            </a:r>
          </a:p>
        </p:txBody>
      </p:sp>
    </p:spTree>
    <p:extLst>
      <p:ext uri="{BB962C8B-B14F-4D97-AF65-F5344CB8AC3E}">
        <p14:creationId xmlns:p14="http://schemas.microsoft.com/office/powerpoint/2010/main" val="269914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E7B928-FF05-4680-B9E6-9CBF46CCBEEC}"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3202474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E7B928-FF05-4680-B9E6-9CBF46CCBEEC}" type="datetimeFigureOut">
              <a:rPr lang="en-US" smtClean="0"/>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19462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0E7B928-FF05-4680-B9E6-9CBF46CCBEEC}" type="datetimeFigureOut">
              <a:rPr lang="en-US" smtClean="0"/>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3319075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E7B928-FF05-4680-B9E6-9CBF46CCBEEC}" type="datetimeFigureOut">
              <a:rPr lang="en-US" smtClean="0"/>
              <a:t>10/16/2017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923394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0E7B928-FF05-4680-B9E6-9CBF46CCBEEC}" type="datetimeFigureOut">
              <a:rPr lang="en-US" smtClean="0"/>
              <a:t>10/16/2017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2823666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E7B928-FF05-4680-B9E6-9CBF46CCBEEC}" type="datetimeFigureOut">
              <a:rPr lang="en-US" smtClean="0"/>
              <a:t>10/16/2017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3236187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E7B928-FF05-4680-B9E6-9CBF46CCBEEC}" type="datetimeFigureOut">
              <a:rPr lang="en-US" smtClean="0"/>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2655738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E7B928-FF05-4680-B9E6-9CBF46CCBEEC}" type="datetimeFigureOut">
              <a:rPr lang="en-US" smtClean="0"/>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1EA07C-EE9C-40C2-ADB5-5ED734F62BC1}" type="slidenum">
              <a:rPr lang="en-US" smtClean="0"/>
              <a:t>‹#›</a:t>
            </a:fld>
            <a:endParaRPr lang="en-US"/>
          </a:p>
        </p:txBody>
      </p:sp>
    </p:spTree>
    <p:extLst>
      <p:ext uri="{BB962C8B-B14F-4D97-AF65-F5344CB8AC3E}">
        <p14:creationId xmlns:p14="http://schemas.microsoft.com/office/powerpoint/2010/main" val="459546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E7B928-FF05-4680-B9E6-9CBF46CCBEEC}" type="datetimeFigureOut">
              <a:rPr lang="en-US" smtClean="0"/>
              <a:t>10/16/2017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1EA07C-EE9C-40C2-ADB5-5ED734F62BC1}" type="slidenum">
              <a:rPr lang="en-US" smtClean="0"/>
              <a:t>‹#›</a:t>
            </a:fld>
            <a:endParaRPr lang="en-US"/>
          </a:p>
        </p:txBody>
      </p:sp>
    </p:spTree>
    <p:extLst>
      <p:ext uri="{BB962C8B-B14F-4D97-AF65-F5344CB8AC3E}">
        <p14:creationId xmlns:p14="http://schemas.microsoft.com/office/powerpoint/2010/main" val="1907392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57200" y="304800"/>
            <a:ext cx="7772400" cy="506413"/>
          </a:xfrm>
        </p:spPr>
        <p:txBody>
          <a:bodyPr>
            <a:normAutofit/>
          </a:bodyPr>
          <a:lstStyle/>
          <a:p>
            <a:r>
              <a:rPr lang="en-US" b="1" dirty="0"/>
              <a:t>Life Skills </a:t>
            </a:r>
            <a:r>
              <a:rPr lang="en-US" sz="1600" b="1" dirty="0"/>
              <a:t>Development: </a:t>
            </a:r>
            <a:r>
              <a:rPr lang="en-GB" sz="1600" b="1" dirty="0"/>
              <a:t>UNICEF Jordan Life Skills framework </a:t>
            </a:r>
            <a:endParaRPr lang="en-US" sz="1600" b="1" dirty="0"/>
          </a:p>
        </p:txBody>
      </p:sp>
      <p:sp>
        <p:nvSpPr>
          <p:cNvPr id="33" name="Text Box 2"/>
          <p:cNvSpPr txBox="1">
            <a:spLocks noChangeArrowheads="1"/>
          </p:cNvSpPr>
          <p:nvPr/>
        </p:nvSpPr>
        <p:spPr bwMode="auto">
          <a:xfrm>
            <a:off x="152400" y="1219200"/>
            <a:ext cx="8839200" cy="5638800"/>
          </a:xfrm>
          <a:prstGeom prst="rect">
            <a:avLst/>
          </a:prstGeom>
          <a:solidFill>
            <a:srgbClr val="FFFFFF"/>
          </a:solidFill>
          <a:ln w="9525">
            <a:solidFill>
              <a:schemeClr val="tx2">
                <a:lumMod val="40000"/>
                <a:lumOff val="60000"/>
              </a:schemeClr>
            </a:solidFill>
            <a:miter lim="800000"/>
            <a:headEnd/>
            <a:tailEnd/>
          </a:ln>
        </p:spPr>
        <p:txBody>
          <a:bodyPr rot="0" vert="horz" wrap="square" lIns="68580" tIns="34290" rIns="68580" bIns="34290" anchor="t" anchorCtr="0">
            <a:noAutofit/>
          </a:bodyPr>
          <a:lstStyle/>
          <a:p>
            <a:pPr algn="just">
              <a:lnSpc>
                <a:spcPct val="115000"/>
              </a:lnSpc>
              <a:spcBef>
                <a:spcPts val="450"/>
              </a:spcBef>
            </a:pPr>
            <a:r>
              <a:rPr lang="en-GB" sz="1350" b="1" dirty="0">
                <a:solidFill>
                  <a:srgbClr val="548DD4"/>
                </a:solidFill>
                <a:latin typeface="Calibri" panose="020F0502020204030204" pitchFamily="34" charset="0"/>
                <a:ea typeface="Calibri" panose="020F0502020204030204" pitchFamily="34" charset="0"/>
                <a:cs typeface="Arial" panose="020B0604020202020204" pitchFamily="34" charset="0"/>
              </a:rPr>
              <a:t>UNICEF Jordan Life Skills framework </a:t>
            </a:r>
            <a:endParaRPr lang="en-US" sz="21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Bef>
                <a:spcPts val="450"/>
              </a:spcBef>
            </a:pPr>
            <a:r>
              <a:rPr lang="en-GB" sz="1600" b="1" dirty="0">
                <a:latin typeface="Calibri" panose="020F0502020204030204" pitchFamily="34" charset="0"/>
                <a:ea typeface="Calibri" panose="020F0502020204030204" pitchFamily="34" charset="0"/>
                <a:cs typeface="Arial" panose="020B0604020202020204" pitchFamily="34" charset="0"/>
              </a:rPr>
              <a:t> Spheres of life: </a:t>
            </a:r>
          </a:p>
          <a:p>
            <a:pPr marL="342900" indent="-342900" algn="just">
              <a:lnSpc>
                <a:spcPct val="115000"/>
              </a:lnSpc>
              <a:spcBef>
                <a:spcPts val="450"/>
              </a:spcBef>
              <a:buFont typeface="+mj-lt"/>
              <a:buAutoNum type="arabicPeriod"/>
            </a:pPr>
            <a:r>
              <a:rPr lang="en-GB" sz="1350" b="1" dirty="0">
                <a:solidFill>
                  <a:srgbClr val="548DD4"/>
                </a:solidFill>
                <a:latin typeface="Calibri" panose="020F0502020204030204" pitchFamily="34" charset="0"/>
                <a:ea typeface="Calibri" panose="020F0502020204030204" pitchFamily="34" charset="0"/>
                <a:cs typeface="Arial" panose="020B0604020202020204" pitchFamily="34" charset="0"/>
              </a:rPr>
              <a:t>Life skills for everyday: Skills needed to </a:t>
            </a:r>
            <a:r>
              <a:rPr lang="en-GB" sz="1400" dirty="0"/>
              <a:t>manage every day, focusing on well-being </a:t>
            </a:r>
          </a:p>
          <a:p>
            <a:pPr marL="342900" indent="-342900" algn="just">
              <a:lnSpc>
                <a:spcPct val="115000"/>
              </a:lnSpc>
              <a:spcBef>
                <a:spcPts val="450"/>
              </a:spcBef>
              <a:buFont typeface="+mj-lt"/>
              <a:buAutoNum type="arabicPeriod"/>
            </a:pPr>
            <a:r>
              <a:rPr lang="en-GB" sz="1350" b="1" dirty="0">
                <a:solidFill>
                  <a:srgbClr val="548DD4"/>
                </a:solidFill>
                <a:latin typeface="Calibri" panose="020F0502020204030204" pitchFamily="34" charset="0"/>
                <a:ea typeface="Calibri" panose="020F0502020204030204" pitchFamily="34" charset="0"/>
                <a:cs typeface="Arial" panose="020B0604020202020204" pitchFamily="34" charset="0"/>
              </a:rPr>
              <a:t>Life skills for difficult situations and </a:t>
            </a:r>
            <a:r>
              <a:rPr lang="en-US" altLang="en-US" sz="1350" b="1" dirty="0">
                <a:solidFill>
                  <a:srgbClr val="548DD4"/>
                </a:solidFill>
                <a:latin typeface="Calibri" panose="020F0502020204030204" pitchFamily="34" charset="0"/>
                <a:ea typeface="Calibri" panose="020F0502020204030204" pitchFamily="34" charset="0"/>
                <a:cs typeface="Arial" panose="020B0604020202020204" pitchFamily="34" charset="0"/>
              </a:rPr>
              <a:t>Humanitarian Crisis: </a:t>
            </a:r>
            <a:r>
              <a:rPr lang="en-US" altLang="en-US" sz="1400" dirty="0"/>
              <a:t>reinforcing values, developing resilience, responsibility and respect for self and others committing to avoiding violence and conflict</a:t>
            </a:r>
            <a:r>
              <a:rPr lang="en-US" altLang="en-US" sz="1350" b="1" dirty="0">
                <a:solidFill>
                  <a:srgbClr val="548DD4"/>
                </a:solidFill>
                <a:latin typeface="Calibri" panose="020F0502020204030204" pitchFamily="34" charset="0"/>
                <a:ea typeface="Calibri" panose="020F0502020204030204" pitchFamily="34" charset="0"/>
                <a:cs typeface="Arial" panose="020B0604020202020204" pitchFamily="34" charset="0"/>
              </a:rPr>
              <a:t>  </a:t>
            </a:r>
            <a:endParaRPr lang="en-GB" sz="1350" b="1" dirty="0">
              <a:solidFill>
                <a:srgbClr val="548DD4"/>
              </a:solidFill>
              <a:latin typeface="Calibri" panose="020F0502020204030204" pitchFamily="34" charset="0"/>
              <a:ea typeface="Calibri" panose="020F0502020204030204" pitchFamily="34" charset="0"/>
              <a:cs typeface="Arial" panose="020B0604020202020204" pitchFamily="34" charset="0"/>
            </a:endParaRPr>
          </a:p>
          <a:p>
            <a:pPr marL="342900" indent="-342900" algn="just">
              <a:lnSpc>
                <a:spcPct val="115000"/>
              </a:lnSpc>
              <a:spcBef>
                <a:spcPts val="450"/>
              </a:spcBef>
              <a:buFont typeface="+mj-lt"/>
              <a:buAutoNum type="arabicPeriod"/>
            </a:pPr>
            <a:r>
              <a:rPr lang="en-GB" sz="1350" b="1" dirty="0">
                <a:solidFill>
                  <a:srgbClr val="548DD4"/>
                </a:solidFill>
                <a:latin typeface="Calibri" panose="020F0502020204030204" pitchFamily="34" charset="0"/>
                <a:ea typeface="Calibri" panose="020F0502020204030204" pitchFamily="34" charset="0"/>
                <a:cs typeface="Arial" panose="020B0604020202020204" pitchFamily="34" charset="0"/>
              </a:rPr>
              <a:t>Life skills for</a:t>
            </a:r>
            <a:r>
              <a:rPr lang="en-US" altLang="en-US" sz="1350" b="1" dirty="0">
                <a:solidFill>
                  <a:srgbClr val="548DD4"/>
                </a:solidFill>
                <a:latin typeface="Calibri" panose="020F0502020204030204" pitchFamily="34" charset="0"/>
                <a:ea typeface="Calibri" panose="020F0502020204030204" pitchFamily="34" charset="0"/>
                <a:cs typeface="Arial" panose="020B0604020202020204" pitchFamily="34" charset="0"/>
              </a:rPr>
              <a:t> Civic Participation : </a:t>
            </a:r>
            <a:r>
              <a:rPr lang="en-US" altLang="en-US" sz="1400" dirty="0"/>
              <a:t>Intellectual and social Civic disposition skills, introducing the theory of change and the change process: 1) Identification, of issues and right violations 2) Analysis 3) Action and 4) Reflection</a:t>
            </a:r>
          </a:p>
          <a:p>
            <a:pPr marL="342900" indent="-342900" algn="just">
              <a:lnSpc>
                <a:spcPct val="115000"/>
              </a:lnSpc>
              <a:spcBef>
                <a:spcPts val="450"/>
              </a:spcBef>
              <a:buFont typeface="+mj-lt"/>
              <a:buAutoNum type="arabicPeriod"/>
            </a:pPr>
            <a:r>
              <a:rPr lang="en-GB" sz="1350" b="1" dirty="0">
                <a:solidFill>
                  <a:srgbClr val="548DD4"/>
                </a:solidFill>
                <a:latin typeface="Calibri" panose="020F0502020204030204" pitchFamily="34" charset="0"/>
                <a:ea typeface="Calibri" panose="020F0502020204030204" pitchFamily="34" charset="0"/>
                <a:cs typeface="Arial" panose="020B0604020202020204" pitchFamily="34" charset="0"/>
              </a:rPr>
              <a:t>Life skills for</a:t>
            </a:r>
            <a:r>
              <a:rPr lang="en-US" altLang="en-US" sz="1350" b="1" dirty="0">
                <a:solidFill>
                  <a:srgbClr val="548DD4"/>
                </a:solidFill>
                <a:latin typeface="Calibri" panose="020F0502020204030204" pitchFamily="34" charset="0"/>
                <a:ea typeface="Calibri" panose="020F0502020204030204" pitchFamily="34" charset="0"/>
                <a:cs typeface="Arial" panose="020B0604020202020204" pitchFamily="34" charset="0"/>
              </a:rPr>
              <a:t> for the Life of Work: </a:t>
            </a:r>
            <a:r>
              <a:rPr lang="en-US" altLang="en-US" sz="1400" dirty="0"/>
              <a:t>Promotes work values and introduces employability skills and preparedness to work</a:t>
            </a:r>
          </a:p>
          <a:p>
            <a:pPr algn="just">
              <a:lnSpc>
                <a:spcPct val="115000"/>
              </a:lnSpc>
              <a:spcBef>
                <a:spcPts val="450"/>
              </a:spcBef>
            </a:pPr>
            <a:endParaRPr lang="en-US" sz="1350" b="1" dirty="0">
              <a:solidFill>
                <a:srgbClr val="548DD4"/>
              </a:solidFill>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Bef>
                <a:spcPts val="450"/>
              </a:spcBef>
            </a:pPr>
            <a:r>
              <a:rPr lang="en-US" b="1" dirty="0">
                <a:latin typeface="Calibri" panose="020F0502020204030204" pitchFamily="34" charset="0"/>
                <a:ea typeface="Calibri" panose="020F0502020204030204" pitchFamily="34" charset="0"/>
                <a:cs typeface="Arial" panose="020B0604020202020204" pitchFamily="34" charset="0"/>
              </a:rPr>
              <a:t>Dimensions of Learning: </a:t>
            </a:r>
          </a:p>
          <a:p>
            <a:pPr algn="just">
              <a:lnSpc>
                <a:spcPct val="115000"/>
              </a:lnSpc>
              <a:spcBef>
                <a:spcPts val="450"/>
              </a:spcBef>
            </a:pPr>
            <a:r>
              <a:rPr lang="en-US" sz="1350" b="1" dirty="0">
                <a:solidFill>
                  <a:srgbClr val="548DD4"/>
                </a:solidFill>
                <a:latin typeface="Calibri" panose="020F0502020204030204" pitchFamily="34" charset="0"/>
                <a:ea typeface="Calibri" panose="020F0502020204030204" pitchFamily="34" charset="0"/>
                <a:cs typeface="Arial" panose="020B0604020202020204" pitchFamily="34" charset="0"/>
              </a:rPr>
              <a:t>1. Individual Skills or 'Learning to Be‘: </a:t>
            </a:r>
            <a:r>
              <a:rPr lang="en-US" sz="1350" b="1" dirty="0">
                <a:latin typeface="Calibri" panose="020F0502020204030204" pitchFamily="34" charset="0"/>
                <a:ea typeface="Calibri" panose="020F0502020204030204" pitchFamily="34" charset="0"/>
                <a:cs typeface="Arial" panose="020B0604020202020204" pitchFamily="34" charset="0"/>
              </a:rPr>
              <a:t>Skills for Personal management and Empowerment (self-awareness/esteem, confidence, resilience, stress management)</a:t>
            </a:r>
          </a:p>
          <a:p>
            <a:pPr algn="just">
              <a:lnSpc>
                <a:spcPct val="115000"/>
              </a:lnSpc>
              <a:spcBef>
                <a:spcPts val="450"/>
              </a:spcBef>
            </a:pPr>
            <a:r>
              <a:rPr lang="en-US" sz="1350" b="1" dirty="0">
                <a:solidFill>
                  <a:srgbClr val="548DD4"/>
                </a:solidFill>
                <a:latin typeface="Calibri" panose="020F0502020204030204" pitchFamily="34" charset="0"/>
                <a:ea typeface="Calibri" panose="020F0502020204030204" pitchFamily="34" charset="0"/>
                <a:cs typeface="Arial" panose="020B0604020202020204" pitchFamily="34" charset="0"/>
              </a:rPr>
              <a:t>2. Cognitive Skills or 'Learning to Know‘: </a:t>
            </a:r>
            <a:r>
              <a:rPr lang="en-US" sz="1350" b="1" dirty="0">
                <a:latin typeface="Calibri" panose="020F0502020204030204" pitchFamily="34" charset="0"/>
                <a:ea typeface="Calibri" panose="020F0502020204030204" pitchFamily="34" charset="0"/>
                <a:cs typeface="Arial" panose="020B0604020202020204" pitchFamily="34" charset="0"/>
              </a:rPr>
              <a:t>Skills for Learning (creativity, critical thinking, decision making, problem-solving)</a:t>
            </a:r>
          </a:p>
          <a:p>
            <a:pPr algn="just">
              <a:lnSpc>
                <a:spcPct val="115000"/>
              </a:lnSpc>
              <a:spcBef>
                <a:spcPts val="450"/>
              </a:spcBef>
            </a:pPr>
            <a:r>
              <a:rPr lang="en-US" sz="1350" b="1" dirty="0">
                <a:solidFill>
                  <a:srgbClr val="548DD4"/>
                </a:solidFill>
                <a:latin typeface="Calibri" panose="020F0502020204030204" pitchFamily="34" charset="0"/>
                <a:ea typeface="Calibri" panose="020F0502020204030204" pitchFamily="34" charset="0"/>
                <a:cs typeface="Arial" panose="020B0604020202020204" pitchFamily="34" charset="0"/>
              </a:rPr>
              <a:t>3. Social Skills or 'Learning to Live Together‘: </a:t>
            </a:r>
            <a:r>
              <a:rPr lang="en-US" sz="1350" b="1" dirty="0">
                <a:latin typeface="Calibri" panose="020F0502020204030204" pitchFamily="34" charset="0"/>
                <a:ea typeface="Calibri" panose="020F0502020204030204" pitchFamily="34" charset="0"/>
                <a:cs typeface="Arial" panose="020B0604020202020204" pitchFamily="34" charset="0"/>
              </a:rPr>
              <a:t>Skills for Active Citizenship (respect for diversity, empathy, communication </a:t>
            </a:r>
            <a:r>
              <a:rPr lang="en-US" altLang="en-US" sz="1350" b="1" dirty="0">
                <a:latin typeface="Calibri" panose="020F0502020204030204" pitchFamily="34" charset="0"/>
                <a:ea typeface="Calibri" panose="020F0502020204030204" pitchFamily="34" charset="0"/>
                <a:cs typeface="Arial" panose="020B0604020202020204" pitchFamily="34" charset="0"/>
              </a:rPr>
              <a:t>assertiveness, negotiation &amp;</a:t>
            </a:r>
            <a:r>
              <a:rPr lang="en-US" altLang="en-US" sz="1400" dirty="0"/>
              <a:t> </a:t>
            </a:r>
            <a:r>
              <a:rPr lang="en-US" sz="1350" b="1" dirty="0">
                <a:latin typeface="Calibri" panose="020F0502020204030204" pitchFamily="34" charset="0"/>
                <a:ea typeface="Calibri" panose="020F0502020204030204" pitchFamily="34" charset="0"/>
                <a:cs typeface="Arial" panose="020B0604020202020204" pitchFamily="34" charset="0"/>
              </a:rPr>
              <a:t>participation)</a:t>
            </a:r>
          </a:p>
          <a:p>
            <a:pPr algn="just">
              <a:lnSpc>
                <a:spcPct val="115000"/>
              </a:lnSpc>
              <a:spcBef>
                <a:spcPts val="450"/>
              </a:spcBef>
            </a:pPr>
            <a:r>
              <a:rPr lang="en-US" sz="1350" b="1" dirty="0">
                <a:solidFill>
                  <a:srgbClr val="548DD4"/>
                </a:solidFill>
                <a:latin typeface="Calibri" panose="020F0502020204030204" pitchFamily="34" charset="0"/>
                <a:ea typeface="Calibri" panose="020F0502020204030204" pitchFamily="34" charset="0"/>
                <a:cs typeface="Arial" panose="020B0604020202020204" pitchFamily="34" charset="0"/>
              </a:rPr>
              <a:t>4. Instrumental Skills or 'Learning to Do‘: </a:t>
            </a:r>
            <a:r>
              <a:rPr lang="en-US" sz="1350" b="1" dirty="0">
                <a:latin typeface="Calibri" panose="020F0502020204030204" pitchFamily="34" charset="0"/>
                <a:ea typeface="Calibri" panose="020F0502020204030204" pitchFamily="34" charset="0"/>
                <a:cs typeface="Arial" panose="020B0604020202020204" pitchFamily="34" charset="0"/>
              </a:rPr>
              <a:t>Skills for Employability (</a:t>
            </a:r>
            <a:r>
              <a:rPr lang="en-US" altLang="en-US" sz="1400" b="1" dirty="0"/>
              <a:t>appreciative inquiry, planning, team work, leadership and campaigning)</a:t>
            </a:r>
            <a:endParaRPr lang="en-US" sz="1350" b="1" dirty="0">
              <a:solidFill>
                <a:srgbClr val="548DD4"/>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33328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152400" y="1219200"/>
            <a:ext cx="8723629" cy="5562600"/>
          </a:xfrm>
        </p:spPr>
        <p:txBody>
          <a:bodyPr>
            <a:normAutofit fontScale="92500"/>
          </a:bodyPr>
          <a:lstStyle/>
          <a:p>
            <a:pPr marL="0" indent="0">
              <a:buNone/>
            </a:pPr>
            <a:r>
              <a:rPr lang="en-US" sz="1500" b="1" dirty="0">
                <a:solidFill>
                  <a:srgbClr val="548DD4"/>
                </a:solidFill>
                <a:latin typeface="Calibri" panose="020F0502020204030204" pitchFamily="34" charset="0"/>
                <a:ea typeface="Calibri" panose="020F0502020204030204" pitchFamily="34" charset="0"/>
                <a:cs typeface="Arial" panose="020B0604020202020204" pitchFamily="34" charset="0"/>
              </a:rPr>
              <a:t>Getting ready for work framework: </a:t>
            </a:r>
          </a:p>
          <a:p>
            <a:r>
              <a:rPr lang="en-US" sz="1600" b="1" dirty="0">
                <a:latin typeface="Calibri" panose="020F0502020204030204" pitchFamily="34" charset="0"/>
                <a:ea typeface="Calibri" panose="020F0502020204030204" pitchFamily="34" charset="0"/>
                <a:cs typeface="Arial" panose="020B0604020202020204" pitchFamily="34" charset="0"/>
              </a:rPr>
              <a:t>Stage I: Get started - Individual Skills or 'Learning to Be‘: Skills for Personal management and Empowerment </a:t>
            </a:r>
          </a:p>
          <a:p>
            <a:pPr marL="0" indent="0">
              <a:buNone/>
            </a:pPr>
            <a:r>
              <a:rPr lang="en-US" sz="1600" dirty="0">
                <a:latin typeface="Calibri" panose="020F0502020204030204" pitchFamily="34" charset="0"/>
                <a:cs typeface="Arial" panose="020B0604020202020204" pitchFamily="34" charset="0"/>
              </a:rPr>
              <a:t>Understanding skills and qualities for learning, </a:t>
            </a:r>
            <a:r>
              <a:rPr lang="en-GB" sz="1600" dirty="0">
                <a:latin typeface="Calibri" panose="020F0502020204030204" pitchFamily="34" charset="0"/>
                <a:cs typeface="Arial" panose="020B0604020202020204" pitchFamily="34" charset="0"/>
              </a:rPr>
              <a:t>understand your own learning style, h</a:t>
            </a:r>
            <a:r>
              <a:rPr lang="en-US" sz="1600" dirty="0">
                <a:latin typeface="Calibri" panose="020F0502020204030204" pitchFamily="34" charset="0"/>
                <a:cs typeface="Arial" panose="020B0604020202020204" pitchFamily="34" charset="0"/>
              </a:rPr>
              <a:t>ow to present and promote yourself</a:t>
            </a:r>
            <a:r>
              <a:rPr lang="en-GB" sz="1600" dirty="0">
                <a:latin typeface="Calibri" panose="020F0502020204030204" pitchFamily="34" charset="0"/>
                <a:cs typeface="Arial" panose="020B0604020202020204" pitchFamily="34" charset="0"/>
              </a:rPr>
              <a:t>, planning for personal development </a:t>
            </a:r>
          </a:p>
          <a:p>
            <a:endParaRPr lang="en-US" sz="1600" b="1" dirty="0">
              <a:latin typeface="Calibri" panose="020F0502020204030204" pitchFamily="34" charset="0"/>
              <a:ea typeface="Calibri" panose="020F0502020204030204" pitchFamily="34" charset="0"/>
              <a:cs typeface="Arial" panose="020B0604020202020204" pitchFamily="34" charset="0"/>
            </a:endParaRPr>
          </a:p>
          <a:p>
            <a:r>
              <a:rPr lang="en-US" sz="1600" b="1" dirty="0">
                <a:latin typeface="Calibri" panose="020F0502020204030204" pitchFamily="34" charset="0"/>
                <a:ea typeface="Calibri" panose="020F0502020204030204" pitchFamily="34" charset="0"/>
                <a:cs typeface="Arial" panose="020B0604020202020204" pitchFamily="34" charset="0"/>
              </a:rPr>
              <a:t>Stage II: Cognitive Skills or 'Learning to Know‘: Skills for Learning</a:t>
            </a:r>
          </a:p>
          <a:p>
            <a:pPr marL="0" indent="0">
              <a:buNone/>
            </a:pPr>
            <a:r>
              <a:rPr lang="en-US" sz="1600" dirty="0">
                <a:latin typeface="Calibri" panose="020F0502020204030204" pitchFamily="34" charset="0"/>
                <a:cs typeface="Arial" panose="020B0604020202020204" pitchFamily="34" charset="0"/>
              </a:rPr>
              <a:t>Drawing a career path, CV writing, cover letter, job applications, understand the market options and searching for a job, making smart decisions based on interest, skill-set values and tendencies.</a:t>
            </a:r>
          </a:p>
          <a:p>
            <a:pPr marL="0" indent="0">
              <a:buNone/>
            </a:pPr>
            <a:endParaRPr lang="en-US" sz="1600" b="1" dirty="0">
              <a:latin typeface="Calibri" panose="020F0502020204030204" pitchFamily="34" charset="0"/>
              <a:ea typeface="Calibri" panose="020F0502020204030204" pitchFamily="34" charset="0"/>
              <a:cs typeface="Arial" panose="020B0604020202020204" pitchFamily="34" charset="0"/>
            </a:endParaRPr>
          </a:p>
          <a:p>
            <a:r>
              <a:rPr lang="en-US" sz="1600" b="1" dirty="0">
                <a:latin typeface="Calibri" panose="020F0502020204030204" pitchFamily="34" charset="0"/>
                <a:ea typeface="Calibri" panose="020F0502020204030204" pitchFamily="34" charset="0"/>
                <a:cs typeface="Arial" panose="020B0604020202020204" pitchFamily="34" charset="0"/>
              </a:rPr>
              <a:t>Stage III: Social Skills or 'Learning to Live Together‘: Skills for Active Citizenship</a:t>
            </a:r>
          </a:p>
          <a:p>
            <a:pPr marL="0" indent="0">
              <a:buNone/>
            </a:pPr>
            <a:r>
              <a:rPr lang="en-US" sz="1600" dirty="0">
                <a:latin typeface="Calibri" panose="020F0502020204030204" pitchFamily="34" charset="0"/>
                <a:cs typeface="Arial" panose="020B0604020202020204" pitchFamily="34" charset="0"/>
              </a:rPr>
              <a:t>Interviews, how to live in a work environment,  how to communicate, provision of constructive feedback,  positive attitude and accepting others, negotiation, how to engage positively at work with managers and colleagues. </a:t>
            </a:r>
          </a:p>
          <a:p>
            <a:pPr marL="0" indent="0">
              <a:buNone/>
            </a:pPr>
            <a:r>
              <a:rPr lang="en-US" sz="1600" b="1" dirty="0">
                <a:latin typeface="Calibri" panose="020F0502020204030204" pitchFamily="34" charset="0"/>
                <a:cs typeface="Arial" panose="020B0604020202020204" pitchFamily="34" charset="0"/>
              </a:rPr>
              <a:t> </a:t>
            </a:r>
          </a:p>
          <a:p>
            <a:r>
              <a:rPr lang="en-US" sz="1600" b="1" dirty="0">
                <a:latin typeface="Calibri" panose="020F0502020204030204" pitchFamily="34" charset="0"/>
                <a:ea typeface="Calibri" panose="020F0502020204030204" pitchFamily="34" charset="0"/>
                <a:cs typeface="Arial" panose="020B0604020202020204" pitchFamily="34" charset="0"/>
              </a:rPr>
              <a:t>Stage IV: Instrumental Skills or 'Learning to Do‘: Skills for Employability</a:t>
            </a:r>
          </a:p>
          <a:p>
            <a:pPr marL="0" indent="0">
              <a:buNone/>
            </a:pPr>
            <a:r>
              <a:rPr lang="en-US" sz="1600" dirty="0">
                <a:latin typeface="Calibri" panose="020F0502020204030204" pitchFamily="34" charset="0"/>
                <a:ea typeface="Calibri" panose="020F0502020204030204" pitchFamily="34" charset="0"/>
                <a:cs typeface="Arial" panose="020B0604020202020204" pitchFamily="34" charset="0"/>
              </a:rPr>
              <a:t>Career development and needs assessment, financial planning, on-the-job training, group work management, management  and leadership skills, assessing readiness, entrepreneurship </a:t>
            </a:r>
          </a:p>
          <a:p>
            <a:pPr marL="0" indent="0">
              <a:buNone/>
            </a:pPr>
            <a:endParaRPr lang="en-US" altLang="en-US" sz="1600" b="1" dirty="0"/>
          </a:p>
          <a:p>
            <a:pPr marL="0" indent="0">
              <a:buNone/>
            </a:pPr>
            <a:r>
              <a:rPr lang="en-US" sz="2400" b="1" dirty="0">
                <a:latin typeface="Calibri" panose="020F0502020204030204" pitchFamily="34" charset="0"/>
                <a:cs typeface="Arial" panose="020B0604020202020204" pitchFamily="34" charset="0"/>
              </a:rPr>
              <a:t>This learning is complemented by ICT and technology and English courses</a:t>
            </a:r>
          </a:p>
          <a:p>
            <a:pPr marL="0" indent="0">
              <a:buNone/>
            </a:pPr>
            <a:endParaRPr lang="en-US" sz="1600" b="1" dirty="0">
              <a:latin typeface="Calibri" panose="020F0502020204030204" pitchFamily="34" charset="0"/>
              <a:cs typeface="Arial" panose="020B0604020202020204" pitchFamily="34" charset="0"/>
            </a:endParaRPr>
          </a:p>
          <a:p>
            <a:endParaRPr lang="en-US" sz="1600" b="1" dirty="0">
              <a:latin typeface="Calibri" panose="020F0502020204030204" pitchFamily="34" charset="0"/>
              <a:cs typeface="Arial" panose="020B0604020202020204" pitchFamily="34" charset="0"/>
            </a:endParaRPr>
          </a:p>
          <a:p>
            <a:pPr marL="0" indent="0">
              <a:buNone/>
            </a:pPr>
            <a:endParaRPr lang="en-US" dirty="0"/>
          </a:p>
          <a:p>
            <a:endParaRPr lang="en-US" dirty="0"/>
          </a:p>
        </p:txBody>
      </p:sp>
      <p:sp>
        <p:nvSpPr>
          <p:cNvPr id="5" name="Title 4"/>
          <p:cNvSpPr txBox="1">
            <a:spLocks/>
          </p:cNvSpPr>
          <p:nvPr/>
        </p:nvSpPr>
        <p:spPr>
          <a:xfrm>
            <a:off x="420371" y="304800"/>
            <a:ext cx="7772400" cy="506413"/>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1575" b="0" kern="1200">
                <a:solidFill>
                  <a:schemeClr val="bg1"/>
                </a:solidFill>
                <a:latin typeface="Arial"/>
                <a:ea typeface="+mj-ea"/>
                <a:cs typeface="Arial"/>
              </a:defRPr>
            </a:lvl1pPr>
          </a:lstStyle>
          <a:p>
            <a:r>
              <a:rPr lang="en-US" b="1" dirty="0"/>
              <a:t>Employability Skills Development  - Getting ready for work framework </a:t>
            </a:r>
          </a:p>
        </p:txBody>
      </p:sp>
    </p:spTree>
    <p:extLst>
      <p:ext uri="{BB962C8B-B14F-4D97-AF65-F5344CB8AC3E}">
        <p14:creationId xmlns:p14="http://schemas.microsoft.com/office/powerpoint/2010/main" val="386910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9087</TotalTime>
  <Words>459</Words>
  <Application>Microsoft Office PowerPoint</Application>
  <PresentationFormat>On-screen Show (4:3)</PresentationFormat>
  <Paragraphs>39</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Life Skills Development: UNICEF Jordan Life Skills framework </vt:lpstr>
      <vt:lpstr>PowerPoint Presentation</vt:lpstr>
    </vt:vector>
  </TitlesOfParts>
  <Company>UNICEF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Adolescents and Youth transition to adulthood</dc:title>
  <dc:creator>Giorgia Varisco</dc:creator>
  <cp:lastModifiedBy>Besan AbdelQader</cp:lastModifiedBy>
  <cp:revision>78</cp:revision>
  <cp:lastPrinted>2017-09-26T13:50:45Z</cp:lastPrinted>
  <dcterms:created xsi:type="dcterms:W3CDTF">2017-09-26T09:57:00Z</dcterms:created>
  <dcterms:modified xsi:type="dcterms:W3CDTF">2017-10-16T20:04:48Z</dcterms:modified>
</cp:coreProperties>
</file>